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1"/>
  </p:notesMasterIdLst>
  <p:handoutMasterIdLst>
    <p:handoutMasterId r:id="rId22"/>
  </p:handoutMasterIdLst>
  <p:sldIdLst>
    <p:sldId id="257" r:id="rId5"/>
    <p:sldId id="268" r:id="rId6"/>
    <p:sldId id="277" r:id="rId7"/>
    <p:sldId id="278" r:id="rId8"/>
    <p:sldId id="280" r:id="rId9"/>
    <p:sldId id="266" r:id="rId10"/>
    <p:sldId id="281" r:id="rId11"/>
    <p:sldId id="282" r:id="rId12"/>
    <p:sldId id="279" r:id="rId13"/>
    <p:sldId id="283" r:id="rId14"/>
    <p:sldId id="284" r:id="rId15"/>
    <p:sldId id="286" r:id="rId16"/>
    <p:sldId id="285" r:id="rId17"/>
    <p:sldId id="272" r:id="rId18"/>
    <p:sldId id="273" r:id="rId19"/>
    <p:sldId id="2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707A60-0B80-4A0D-964D-5619E5A4B5EB}" v="4" dt="2022-12-16T06:05:03.2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7949" autoAdjust="0"/>
  </p:normalViewPr>
  <p:slideViewPr>
    <p:cSldViewPr snapToGrid="0" showGuides="1">
      <p:cViewPr varScale="1">
        <p:scale>
          <a:sx n="32" d="100"/>
          <a:sy n="32" d="100"/>
        </p:scale>
        <p:origin x="62" y="883"/>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12/16/2022</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12/16/2022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298553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a:t>
            </a:fld>
            <a:endParaRPr lang="en-US"/>
          </a:p>
        </p:txBody>
      </p:sp>
    </p:spTree>
    <p:extLst>
      <p:ext uri="{BB962C8B-B14F-4D97-AF65-F5344CB8AC3E}">
        <p14:creationId xmlns:p14="http://schemas.microsoft.com/office/powerpoint/2010/main" val="2243169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5</a:t>
            </a:fld>
            <a:endParaRPr lang="en-US" noProof="0" dirty="0"/>
          </a:p>
        </p:txBody>
      </p:sp>
    </p:spTree>
    <p:extLst>
      <p:ext uri="{BB962C8B-B14F-4D97-AF65-F5344CB8AC3E}">
        <p14:creationId xmlns:p14="http://schemas.microsoft.com/office/powerpoint/2010/main" val="3081186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notice the original prediction and model score was less than anticipated so we made some adjustments to help increase the algorithm’s score</a:t>
            </a:r>
          </a:p>
        </p:txBody>
      </p:sp>
      <p:sp>
        <p:nvSpPr>
          <p:cNvPr id="4" name="Slide Number Placeholder 3"/>
          <p:cNvSpPr>
            <a:spLocks noGrp="1"/>
          </p:cNvSpPr>
          <p:nvPr>
            <p:ph type="sldNum" sz="quarter" idx="5"/>
          </p:nvPr>
        </p:nvSpPr>
        <p:spPr/>
        <p:txBody>
          <a:bodyPr/>
          <a:lstStyle/>
          <a:p>
            <a:fld id="{6336304E-FDE3-4B4F-A3B7-EBE87F3FA5E2}" type="slidenum">
              <a:rPr lang="en-US" noProof="0" smtClean="0"/>
              <a:t>6</a:t>
            </a:fld>
            <a:endParaRPr lang="en-US" noProof="0" dirty="0"/>
          </a:p>
        </p:txBody>
      </p:sp>
    </p:spTree>
    <p:extLst>
      <p:ext uri="{BB962C8B-B14F-4D97-AF65-F5344CB8AC3E}">
        <p14:creationId xmlns:p14="http://schemas.microsoft.com/office/powerpoint/2010/main" val="2395719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9</a:t>
            </a:fld>
            <a:endParaRPr lang="en-US" noProof="0" dirty="0"/>
          </a:p>
        </p:txBody>
      </p:sp>
    </p:spTree>
    <p:extLst>
      <p:ext uri="{BB962C8B-B14F-4D97-AF65-F5344CB8AC3E}">
        <p14:creationId xmlns:p14="http://schemas.microsoft.com/office/powerpoint/2010/main" val="3530179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10</a:t>
            </a:fld>
            <a:endParaRPr lang="en-US" noProof="0" dirty="0"/>
          </a:p>
        </p:txBody>
      </p:sp>
    </p:spTree>
    <p:extLst>
      <p:ext uri="{BB962C8B-B14F-4D97-AF65-F5344CB8AC3E}">
        <p14:creationId xmlns:p14="http://schemas.microsoft.com/office/powerpoint/2010/main" val="3055977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14</a:t>
            </a:fld>
            <a:endParaRPr lang="en-US"/>
          </a:p>
        </p:txBody>
      </p:sp>
    </p:spTree>
    <p:extLst>
      <p:ext uri="{BB962C8B-B14F-4D97-AF65-F5344CB8AC3E}">
        <p14:creationId xmlns:p14="http://schemas.microsoft.com/office/powerpoint/2010/main" val="1631156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15</a:t>
            </a:fld>
            <a:endParaRPr lang="en-US"/>
          </a:p>
        </p:txBody>
      </p:sp>
    </p:spTree>
    <p:extLst>
      <p:ext uri="{BB962C8B-B14F-4D97-AF65-F5344CB8AC3E}">
        <p14:creationId xmlns:p14="http://schemas.microsoft.com/office/powerpoint/2010/main" val="4092240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16</a:t>
            </a:fld>
            <a:endParaRPr lang="en-US"/>
          </a:p>
        </p:txBody>
      </p:sp>
    </p:spTree>
    <p:extLst>
      <p:ext uri="{BB962C8B-B14F-4D97-AF65-F5344CB8AC3E}">
        <p14:creationId xmlns:p14="http://schemas.microsoft.com/office/powerpoint/2010/main" val="40571227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312605"/>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844881"/>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2" name="Picture 11">
            <a:extLst>
              <a:ext uri="{FF2B5EF4-FFF2-40B4-BE49-F238E27FC236}">
                <a16:creationId xmlns:a16="http://schemas.microsoft.com/office/drawing/2014/main" id="{EC2DFD46-BF74-47BA-A496-92ED1979C36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332150F9-14BF-4DCB-884D-49596914C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20">
            <a:extLst>
              <a:ext uri="{FF2B5EF4-FFF2-40B4-BE49-F238E27FC236}">
                <a16:creationId xmlns:a16="http://schemas.microsoft.com/office/drawing/2014/main" id="{03383C6B-3BE4-4380-AF26-1C21492FCE8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pic>
        <p:nvPicPr>
          <p:cNvPr id="8" name="Picture 7">
            <a:extLst>
              <a:ext uri="{FF2B5EF4-FFF2-40B4-BE49-F238E27FC236}">
                <a16:creationId xmlns:a16="http://schemas.microsoft.com/office/drawing/2014/main" id="{06298D65-1027-4897-A948-DCEEF8FC3D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91881DEA-0ECB-4310-ADF5-4337ACB4338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3025310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12/16/2022</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EF7BD-FE81-4B20-8DC5-0B3EB736F9F8}"/>
              </a:ext>
            </a:extLst>
          </p:cNvPr>
          <p:cNvSpPr>
            <a:spLocks noGrp="1"/>
          </p:cNvSpPr>
          <p:nvPr>
            <p:ph type="ctrTitle"/>
          </p:nvPr>
        </p:nvSpPr>
        <p:spPr>
          <a:xfrm>
            <a:off x="6343650" y="2173288"/>
            <a:ext cx="5143500" cy="2090808"/>
          </a:xfrm>
        </p:spPr>
        <p:txBody>
          <a:bodyPr anchor="b">
            <a:normAutofit fontScale="90000"/>
          </a:bodyPr>
          <a:lstStyle/>
          <a:p>
            <a:r>
              <a:rPr lang="en-US" dirty="0"/>
              <a:t>Boston Home Pricing Prediction</a:t>
            </a:r>
          </a:p>
        </p:txBody>
      </p:sp>
      <p:sp>
        <p:nvSpPr>
          <p:cNvPr id="3" name="Subtitle 2">
            <a:extLst>
              <a:ext uri="{FF2B5EF4-FFF2-40B4-BE49-F238E27FC236}">
                <a16:creationId xmlns:a16="http://schemas.microsoft.com/office/drawing/2014/main" id="{1AFF0EFE-C50F-44EB-8978-B97795477C9E}"/>
              </a:ext>
            </a:extLst>
          </p:cNvPr>
          <p:cNvSpPr>
            <a:spLocks noGrp="1"/>
          </p:cNvSpPr>
          <p:nvPr>
            <p:ph type="subTitle" idx="1"/>
          </p:nvPr>
        </p:nvSpPr>
        <p:spPr>
          <a:xfrm>
            <a:off x="6343650" y="4279971"/>
            <a:ext cx="5143500" cy="503167"/>
          </a:xfrm>
        </p:spPr>
        <p:txBody>
          <a:bodyPr>
            <a:noAutofit/>
          </a:bodyPr>
          <a:lstStyle/>
          <a:p>
            <a:r>
              <a:rPr lang="en-US" sz="1400" dirty="0"/>
              <a:t>By: </a:t>
            </a:r>
          </a:p>
          <a:p>
            <a:r>
              <a:rPr lang="en-US" sz="1400" dirty="0"/>
              <a:t>Kurt Grothe</a:t>
            </a:r>
          </a:p>
          <a:p>
            <a:r>
              <a:rPr lang="en-US" sz="1400" dirty="0"/>
              <a:t>Kamika Hughes</a:t>
            </a:r>
          </a:p>
          <a:p>
            <a:r>
              <a:rPr lang="en-US" sz="1400" dirty="0"/>
              <a:t>Daniel Lagos</a:t>
            </a:r>
          </a:p>
        </p:txBody>
      </p:sp>
      <p:pic>
        <p:nvPicPr>
          <p:cNvPr id="10" name="Picture Placeholder 9" descr="cityscape&#10;">
            <a:extLst>
              <a:ext uri="{FF2B5EF4-FFF2-40B4-BE49-F238E27FC236}">
                <a16:creationId xmlns:a16="http://schemas.microsoft.com/office/drawing/2014/main" id="{CF143FEA-6E93-4548-8A9B-318F437CD887}"/>
              </a:ext>
            </a:extLst>
          </p:cNvPr>
          <p:cNvPicPr>
            <a:picLocks noGrp="1" noChangeAspect="1"/>
          </p:cNvPicPr>
          <p:nvPr>
            <p:ph type="pic" sz="quarter" idx="10"/>
          </p:nvPr>
        </p:nvPicPr>
        <p:blipFill rotWithShape="1">
          <a:blip r:embed="rId3" cstate="print">
            <a:extLst>
              <a:ext uri="{28A0092B-C50C-407E-A947-70E740481C1C}">
                <a14:useLocalDpi xmlns:a14="http://schemas.microsoft.com/office/drawing/2010/main"/>
              </a:ext>
            </a:extLst>
          </a:blip>
          <a:srcRect r="-1" b="-1"/>
          <a:stretch/>
        </p:blipFill>
        <p:spPr>
          <a:xfrm>
            <a:off x="710812" y="728545"/>
            <a:ext cx="5305661" cy="5305661"/>
          </a:xfrm>
          <a:noFill/>
        </p:spPr>
      </p:pic>
    </p:spTree>
    <p:extLst>
      <p:ext uri="{BB962C8B-B14F-4D97-AF65-F5344CB8AC3E}">
        <p14:creationId xmlns:p14="http://schemas.microsoft.com/office/powerpoint/2010/main" val="3737989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Neural network algorithm info continued</a:t>
            </a:r>
          </a:p>
        </p:txBody>
      </p:sp>
      <p:sp>
        <p:nvSpPr>
          <p:cNvPr id="4" name="Slide Number Placeholder 3"/>
          <p:cNvSpPr>
            <a:spLocks noGrp="1"/>
          </p:cNvSpPr>
          <p:nvPr>
            <p:ph type="sldNum" sz="quarter" idx="12"/>
          </p:nvPr>
        </p:nvSpPr>
        <p:spPr/>
        <p:txBody>
          <a:bodyPr/>
          <a:lstStyle/>
          <a:p>
            <a:r>
              <a:rPr lang="en-US" dirty="0"/>
              <a:t>9</a:t>
            </a:r>
          </a:p>
        </p:txBody>
      </p:sp>
      <p:pic>
        <p:nvPicPr>
          <p:cNvPr id="3" name="Picture 2">
            <a:extLst>
              <a:ext uri="{FF2B5EF4-FFF2-40B4-BE49-F238E27FC236}">
                <a16:creationId xmlns:a16="http://schemas.microsoft.com/office/drawing/2014/main" id="{0C6BF35D-4D01-36EF-E9CA-7492C7609EBC}"/>
              </a:ext>
            </a:extLst>
          </p:cNvPr>
          <p:cNvPicPr>
            <a:picLocks noChangeAspect="1"/>
          </p:cNvPicPr>
          <p:nvPr/>
        </p:nvPicPr>
        <p:blipFill>
          <a:blip r:embed="rId3"/>
          <a:stretch>
            <a:fillRect/>
          </a:stretch>
        </p:blipFill>
        <p:spPr>
          <a:xfrm>
            <a:off x="515938" y="1388580"/>
            <a:ext cx="9792020" cy="4845535"/>
          </a:xfrm>
          <a:prstGeom prst="rect">
            <a:avLst/>
          </a:prstGeom>
        </p:spPr>
      </p:pic>
    </p:spTree>
    <p:extLst>
      <p:ext uri="{BB962C8B-B14F-4D97-AF65-F5344CB8AC3E}">
        <p14:creationId xmlns:p14="http://schemas.microsoft.com/office/powerpoint/2010/main" val="528818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47B1C74-4AA3-FA88-0E59-72AED824A8F6}"/>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noProof="0" smtClean="0"/>
              <a:pPr>
                <a:spcAft>
                  <a:spcPts val="600"/>
                </a:spcAft>
              </a:pPr>
              <a:t>11</a:t>
            </a:fld>
            <a:endParaRPr lang="en-US" noProof="0"/>
          </a:p>
        </p:txBody>
      </p:sp>
      <p:sp>
        <p:nvSpPr>
          <p:cNvPr id="17" name="Text Placeholder 2">
            <a:extLst>
              <a:ext uri="{FF2B5EF4-FFF2-40B4-BE49-F238E27FC236}">
                <a16:creationId xmlns:a16="http://schemas.microsoft.com/office/drawing/2014/main" id="{B9EEB51F-7086-B005-897E-DDBE4516987E}"/>
              </a:ext>
            </a:extLst>
          </p:cNvPr>
          <p:cNvSpPr>
            <a:spLocks noGrp="1"/>
          </p:cNvSpPr>
          <p:nvPr>
            <p:ph type="body" idx="1"/>
          </p:nvPr>
        </p:nvSpPr>
        <p:spPr>
          <a:xfrm>
            <a:off x="515938" y="1681163"/>
            <a:ext cx="5157787" cy="823912"/>
          </a:xfrm>
        </p:spPr>
        <p:txBody>
          <a:bodyPr/>
          <a:lstStyle/>
          <a:p>
            <a:r>
              <a:rPr lang="en-US" dirty="0"/>
              <a:t>Before tuning</a:t>
            </a:r>
          </a:p>
        </p:txBody>
      </p:sp>
      <p:pic>
        <p:nvPicPr>
          <p:cNvPr id="9" name="Content Placeholder 8">
            <a:extLst>
              <a:ext uri="{FF2B5EF4-FFF2-40B4-BE49-F238E27FC236}">
                <a16:creationId xmlns:a16="http://schemas.microsoft.com/office/drawing/2014/main" id="{B6365F65-9653-41C4-0535-D122441504BB}"/>
              </a:ext>
            </a:extLst>
          </p:cNvPr>
          <p:cNvPicPr>
            <a:picLocks noGrp="1" noChangeAspect="1"/>
          </p:cNvPicPr>
          <p:nvPr>
            <p:ph sz="half" idx="2"/>
          </p:nvPr>
        </p:nvPicPr>
        <p:blipFill>
          <a:blip r:embed="rId2"/>
          <a:stretch>
            <a:fillRect/>
          </a:stretch>
        </p:blipFill>
        <p:spPr>
          <a:xfrm>
            <a:off x="515938" y="2625958"/>
            <a:ext cx="5157787" cy="3442822"/>
          </a:xfrm>
          <a:noFill/>
        </p:spPr>
      </p:pic>
      <p:sp>
        <p:nvSpPr>
          <p:cNvPr id="19" name="Text Placeholder 4">
            <a:extLst>
              <a:ext uri="{FF2B5EF4-FFF2-40B4-BE49-F238E27FC236}">
                <a16:creationId xmlns:a16="http://schemas.microsoft.com/office/drawing/2014/main" id="{84E28ED0-1939-3207-B01B-4B16954F14A1}"/>
              </a:ext>
            </a:extLst>
          </p:cNvPr>
          <p:cNvSpPr>
            <a:spLocks noGrp="1"/>
          </p:cNvSpPr>
          <p:nvPr>
            <p:ph type="body" sz="quarter" idx="3"/>
          </p:nvPr>
        </p:nvSpPr>
        <p:spPr>
          <a:xfrm>
            <a:off x="6172200" y="1681163"/>
            <a:ext cx="5183188" cy="823912"/>
          </a:xfrm>
        </p:spPr>
        <p:txBody>
          <a:bodyPr/>
          <a:lstStyle/>
          <a:p>
            <a:r>
              <a:rPr lang="en-US" dirty="0"/>
              <a:t>After tuning</a:t>
            </a:r>
          </a:p>
        </p:txBody>
      </p:sp>
      <p:pic>
        <p:nvPicPr>
          <p:cNvPr id="5" name="Picture 4">
            <a:extLst>
              <a:ext uri="{FF2B5EF4-FFF2-40B4-BE49-F238E27FC236}">
                <a16:creationId xmlns:a16="http://schemas.microsoft.com/office/drawing/2014/main" id="{116291A3-4FEF-2F24-43F1-1D7CAEDCBE68}"/>
              </a:ext>
            </a:extLst>
          </p:cNvPr>
          <p:cNvPicPr>
            <a:picLocks noChangeAspect="1"/>
          </p:cNvPicPr>
          <p:nvPr/>
        </p:nvPicPr>
        <p:blipFill>
          <a:blip r:embed="rId3"/>
          <a:stretch>
            <a:fillRect/>
          </a:stretch>
        </p:blipFill>
        <p:spPr>
          <a:xfrm>
            <a:off x="6172200" y="2649875"/>
            <a:ext cx="5183188" cy="3394988"/>
          </a:xfrm>
          <a:prstGeom prst="rect">
            <a:avLst/>
          </a:prstGeom>
          <a:noFill/>
        </p:spPr>
      </p:pic>
      <p:sp>
        <p:nvSpPr>
          <p:cNvPr id="12" name="Title 4">
            <a:extLst>
              <a:ext uri="{FF2B5EF4-FFF2-40B4-BE49-F238E27FC236}">
                <a16:creationId xmlns:a16="http://schemas.microsoft.com/office/drawing/2014/main" id="{1DF8E6A6-7C24-E532-239D-FD22316495F8}"/>
              </a:ext>
            </a:extLst>
          </p:cNvPr>
          <p:cNvSpPr>
            <a:spLocks noGrp="1"/>
          </p:cNvSpPr>
          <p:nvPr>
            <p:ph type="title"/>
          </p:nvPr>
        </p:nvSpPr>
        <p:spPr>
          <a:xfrm>
            <a:off x="515938" y="246621"/>
            <a:ext cx="11150600" cy="920336"/>
          </a:xfrm>
        </p:spPr>
        <p:txBody>
          <a:bodyPr anchor="b">
            <a:normAutofit/>
          </a:bodyPr>
          <a:lstStyle/>
          <a:p>
            <a:r>
              <a:rPr lang="en-US" dirty="0" err="1"/>
              <a:t>Nn</a:t>
            </a:r>
            <a:r>
              <a:rPr lang="en-US" dirty="0"/>
              <a:t> loss </a:t>
            </a:r>
            <a:r>
              <a:rPr lang="en-US" dirty="0" err="1"/>
              <a:t>comparision</a:t>
            </a:r>
            <a:endParaRPr lang="en-US" dirty="0"/>
          </a:p>
        </p:txBody>
      </p:sp>
    </p:spTree>
    <p:extLst>
      <p:ext uri="{BB962C8B-B14F-4D97-AF65-F5344CB8AC3E}">
        <p14:creationId xmlns:p14="http://schemas.microsoft.com/office/powerpoint/2010/main" val="1901993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DFB5F4-E3BC-5FF8-6D91-D722F61B4935}"/>
              </a:ext>
            </a:extLst>
          </p:cNvPr>
          <p:cNvSpPr>
            <a:spLocks noGrp="1"/>
          </p:cNvSpPr>
          <p:nvPr>
            <p:ph type="sldNum" sz="quarter" idx="12"/>
          </p:nvPr>
        </p:nvSpPr>
        <p:spPr/>
        <p:txBody>
          <a:bodyPr/>
          <a:lstStyle/>
          <a:p>
            <a:fld id="{9EC71654-96A5-4280-94F3-931C61A9F92C}" type="slidenum">
              <a:rPr lang="en-US" noProof="0" smtClean="0"/>
              <a:pPr/>
              <a:t>12</a:t>
            </a:fld>
            <a:endParaRPr lang="en-US" noProof="0" dirty="0"/>
          </a:p>
        </p:txBody>
      </p:sp>
      <p:pic>
        <p:nvPicPr>
          <p:cNvPr id="15" name="Content Placeholder 14">
            <a:extLst>
              <a:ext uri="{FF2B5EF4-FFF2-40B4-BE49-F238E27FC236}">
                <a16:creationId xmlns:a16="http://schemas.microsoft.com/office/drawing/2014/main" id="{98BEB14B-D089-F6D6-9EB7-F28F44111FF9}"/>
              </a:ext>
            </a:extLst>
          </p:cNvPr>
          <p:cNvPicPr>
            <a:picLocks noGrp="1" noChangeAspect="1"/>
          </p:cNvPicPr>
          <p:nvPr>
            <p:ph sz="half" idx="2"/>
          </p:nvPr>
        </p:nvPicPr>
        <p:blipFill>
          <a:blip r:embed="rId2"/>
          <a:stretch>
            <a:fillRect/>
          </a:stretch>
        </p:blipFill>
        <p:spPr>
          <a:xfrm>
            <a:off x="6209337" y="2206668"/>
            <a:ext cx="5301589" cy="3558046"/>
          </a:xfrm>
        </p:spPr>
      </p:pic>
      <p:sp>
        <p:nvSpPr>
          <p:cNvPr id="5" name="Title 4">
            <a:extLst>
              <a:ext uri="{FF2B5EF4-FFF2-40B4-BE49-F238E27FC236}">
                <a16:creationId xmlns:a16="http://schemas.microsoft.com/office/drawing/2014/main" id="{DDC1105C-F080-E9F1-C406-030EDEFC9BE5}"/>
              </a:ext>
            </a:extLst>
          </p:cNvPr>
          <p:cNvSpPr>
            <a:spLocks noGrp="1"/>
          </p:cNvSpPr>
          <p:nvPr>
            <p:ph type="title"/>
          </p:nvPr>
        </p:nvSpPr>
        <p:spPr/>
        <p:txBody>
          <a:bodyPr/>
          <a:lstStyle/>
          <a:p>
            <a:r>
              <a:rPr lang="en-US" dirty="0"/>
              <a:t>Neural network predictions</a:t>
            </a:r>
          </a:p>
        </p:txBody>
      </p:sp>
      <p:pic>
        <p:nvPicPr>
          <p:cNvPr id="13" name="Content Placeholder 12">
            <a:extLst>
              <a:ext uri="{FF2B5EF4-FFF2-40B4-BE49-F238E27FC236}">
                <a16:creationId xmlns:a16="http://schemas.microsoft.com/office/drawing/2014/main" id="{2E125E89-DC68-DC28-4AA0-E8F2E70DD027}"/>
              </a:ext>
            </a:extLst>
          </p:cNvPr>
          <p:cNvPicPr>
            <a:picLocks noGrp="1" noChangeAspect="1"/>
          </p:cNvPicPr>
          <p:nvPr>
            <p:ph sz="half" idx="1"/>
          </p:nvPr>
        </p:nvPicPr>
        <p:blipFill>
          <a:blip r:embed="rId3"/>
          <a:stretch>
            <a:fillRect/>
          </a:stretch>
        </p:blipFill>
        <p:spPr>
          <a:xfrm>
            <a:off x="1318438" y="2342080"/>
            <a:ext cx="3926629" cy="3534766"/>
          </a:xfrm>
        </p:spPr>
      </p:pic>
    </p:spTree>
    <p:extLst>
      <p:ext uri="{BB962C8B-B14F-4D97-AF65-F5344CB8AC3E}">
        <p14:creationId xmlns:p14="http://schemas.microsoft.com/office/powerpoint/2010/main" val="540176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2AEE20B-7F78-F13F-995B-3B79AC6C1AD6}"/>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noProof="0" smtClean="0"/>
              <a:pPr>
                <a:spcAft>
                  <a:spcPts val="600"/>
                </a:spcAft>
              </a:pPr>
              <a:t>13</a:t>
            </a:fld>
            <a:endParaRPr lang="en-US" noProof="0"/>
          </a:p>
        </p:txBody>
      </p:sp>
      <p:pic>
        <p:nvPicPr>
          <p:cNvPr id="26" name="Video 25" descr="A close-up of a light fixture&#10;&#10;Description automatically generated with low confidence">
            <a:extLst>
              <a:ext uri="{FF2B5EF4-FFF2-40B4-BE49-F238E27FC236}">
                <a16:creationId xmlns:a16="http://schemas.microsoft.com/office/drawing/2014/main" id="{16DD9A2D-D5C1-9003-BFF4-E14D085E4CD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7131" r="1" b="11696"/>
          <a:stretch/>
        </p:blipFill>
        <p:spPr>
          <a:xfrm>
            <a:off x="515938" y="1825625"/>
            <a:ext cx="10837862" cy="4351338"/>
          </a:xfrm>
          <a:prstGeom prst="rect">
            <a:avLst/>
          </a:prstGeom>
          <a:noFill/>
        </p:spPr>
      </p:pic>
      <p:sp>
        <p:nvSpPr>
          <p:cNvPr id="24" name="Title 4">
            <a:extLst>
              <a:ext uri="{FF2B5EF4-FFF2-40B4-BE49-F238E27FC236}">
                <a16:creationId xmlns:a16="http://schemas.microsoft.com/office/drawing/2014/main" id="{CD6AA646-C81D-022B-588F-F249E691BCFE}"/>
              </a:ext>
            </a:extLst>
          </p:cNvPr>
          <p:cNvSpPr>
            <a:spLocks noGrp="1"/>
          </p:cNvSpPr>
          <p:nvPr>
            <p:ph type="title"/>
          </p:nvPr>
        </p:nvSpPr>
        <p:spPr>
          <a:xfrm>
            <a:off x="515938" y="246621"/>
            <a:ext cx="11150600" cy="920336"/>
          </a:xfrm>
        </p:spPr>
        <p:txBody>
          <a:bodyPr anchor="b">
            <a:normAutofit/>
          </a:bodyPr>
          <a:lstStyle/>
          <a:p>
            <a:r>
              <a:rPr lang="en-US" dirty="0"/>
              <a:t>Prediction Comparison breakdown</a:t>
            </a:r>
          </a:p>
        </p:txBody>
      </p:sp>
    </p:spTree>
    <p:extLst>
      <p:ext uri="{BB962C8B-B14F-4D97-AF65-F5344CB8AC3E}">
        <p14:creationId xmlns:p14="http://schemas.microsoft.com/office/powerpoint/2010/main" val="2079047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6"/>
                                        </p:tgtEl>
                                      </p:cBhvr>
                                    </p:cmd>
                                  </p:childTnLst>
                                </p:cTn>
                              </p:par>
                            </p:childTnLst>
                          </p:cTn>
                        </p:par>
                      </p:childTnLst>
                    </p:cTn>
                  </p:par>
                </p:childTnLst>
              </p:cTn>
              <p:nextCondLst>
                <p:cond evt="onClick" delay="0">
                  <p:tgtEl>
                    <p:spTgt spid="26"/>
                  </p:tgtEl>
                </p:cond>
              </p:nextCondLst>
            </p:seq>
            <p:video>
              <p:cMediaNode mute="1">
                <p:cTn id="12" repeatCount="indefinite" fill="hold" display="0">
                  <p:stCondLst>
                    <p:cond delay="indefinite"/>
                  </p:stCondLst>
                </p:cTn>
                <p:tgtEl>
                  <p:spTgt spid="26"/>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p:txBody>
          <a:bodyPr/>
          <a:lstStyle/>
          <a:p>
            <a:r>
              <a:rPr lang="en-US" dirty="0"/>
              <a:t>Comparison of models</a:t>
            </a:r>
          </a:p>
        </p:txBody>
      </p:sp>
      <p:sp>
        <p:nvSpPr>
          <p:cNvPr id="5" name="Content Placeholder 4">
            <a:extLst>
              <a:ext uri="{FF2B5EF4-FFF2-40B4-BE49-F238E27FC236}">
                <a16:creationId xmlns:a16="http://schemas.microsoft.com/office/drawing/2014/main" id="{93A6F33C-3AFE-474E-AC15-C00F368C3C6A}"/>
              </a:ext>
            </a:extLst>
          </p:cNvPr>
          <p:cNvSpPr>
            <a:spLocks noGrp="1"/>
          </p:cNvSpPr>
          <p:nvPr>
            <p:ph idx="15"/>
          </p:nvPr>
        </p:nvSpPr>
        <p:spPr/>
        <p:txBody>
          <a:bodyPr/>
          <a:lstStyle/>
          <a:p>
            <a:r>
              <a:rPr lang="en-US" dirty="0"/>
              <a:t>Machine learning algorithm</a:t>
            </a:r>
          </a:p>
        </p:txBody>
      </p:sp>
      <p:pic>
        <p:nvPicPr>
          <p:cNvPr id="29" name="Picture Placeholder 28" descr="Pencil">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pic>
        <p:nvPicPr>
          <p:cNvPr id="7" name="Content Placeholder 6">
            <a:extLst>
              <a:ext uri="{FF2B5EF4-FFF2-40B4-BE49-F238E27FC236}">
                <a16:creationId xmlns:a16="http://schemas.microsoft.com/office/drawing/2014/main" id="{7CFBA65A-BB38-D83B-38F8-316072D9C476}"/>
              </a:ext>
            </a:extLst>
          </p:cNvPr>
          <p:cNvPicPr>
            <a:picLocks noGrp="1" noChangeAspect="1"/>
          </p:cNvPicPr>
          <p:nvPr>
            <p:ph idx="1"/>
          </p:nvPr>
        </p:nvPicPr>
        <p:blipFill>
          <a:blip r:embed="rId5"/>
          <a:stretch>
            <a:fillRect/>
          </a:stretch>
        </p:blipFill>
        <p:spPr>
          <a:xfrm>
            <a:off x="881221" y="3056307"/>
            <a:ext cx="3673158" cy="2461473"/>
          </a:xfrm>
        </p:spPr>
      </p:pic>
      <p:pic>
        <p:nvPicPr>
          <p:cNvPr id="13" name="Content Placeholder 12">
            <a:extLst>
              <a:ext uri="{FF2B5EF4-FFF2-40B4-BE49-F238E27FC236}">
                <a16:creationId xmlns:a16="http://schemas.microsoft.com/office/drawing/2014/main" id="{14E76DF7-636C-D8F2-FEBC-FB3E140F2E15}"/>
              </a:ext>
            </a:extLst>
          </p:cNvPr>
          <p:cNvPicPr>
            <a:picLocks noGrp="1" noChangeAspect="1"/>
          </p:cNvPicPr>
          <p:nvPr>
            <p:ph idx="19"/>
          </p:nvPr>
        </p:nvPicPr>
        <p:blipFill>
          <a:blip r:embed="rId6"/>
          <a:stretch>
            <a:fillRect/>
          </a:stretch>
        </p:blipFill>
        <p:spPr>
          <a:xfrm>
            <a:off x="6896908" y="1320025"/>
            <a:ext cx="4698276" cy="3197828"/>
          </a:xfrm>
        </p:spPr>
      </p:pic>
      <p:pic>
        <p:nvPicPr>
          <p:cNvPr id="31" name="Picture Placeholder 30" descr="Laptop">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p:blipFill>
        <p:spPr/>
      </p:pic>
      <p:sp>
        <p:nvSpPr>
          <p:cNvPr id="9" name="Content Placeholder 8">
            <a:extLst>
              <a:ext uri="{FF2B5EF4-FFF2-40B4-BE49-F238E27FC236}">
                <a16:creationId xmlns:a16="http://schemas.microsoft.com/office/drawing/2014/main" id="{A1EE8A19-6968-4C81-B180-20FEF61ADEE1}"/>
              </a:ext>
            </a:extLst>
          </p:cNvPr>
          <p:cNvSpPr>
            <a:spLocks noGrp="1"/>
          </p:cNvSpPr>
          <p:nvPr>
            <p:ph idx="20"/>
          </p:nvPr>
        </p:nvSpPr>
        <p:spPr/>
        <p:txBody>
          <a:bodyPr/>
          <a:lstStyle/>
          <a:p>
            <a:r>
              <a:rPr lang="en-US" dirty="0"/>
              <a:t>Neural network</a:t>
            </a:r>
          </a:p>
        </p:txBody>
      </p:sp>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p:txBody>
          <a:bodyPr/>
          <a:lstStyle/>
          <a:p>
            <a:fld id="{9EC71654-96A5-4280-94F3-931C61A9F92C}" type="slidenum">
              <a:rPr lang="en-US" smtClean="0"/>
              <a:pPr/>
              <a:t>14</a:t>
            </a:fld>
            <a:endParaRPr lang="en-US" dirty="0"/>
          </a:p>
        </p:txBody>
      </p:sp>
    </p:spTree>
    <p:extLst>
      <p:ext uri="{BB962C8B-B14F-4D97-AF65-F5344CB8AC3E}">
        <p14:creationId xmlns:p14="http://schemas.microsoft.com/office/powerpoint/2010/main" val="269403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15</a:t>
            </a:fld>
            <a:endParaRPr lang="en-US" dirty="0"/>
          </a:p>
        </p:txBody>
      </p:sp>
      <p:sp>
        <p:nvSpPr>
          <p:cNvPr id="4" name="Content Placeholder 3">
            <a:extLst>
              <a:ext uri="{FF2B5EF4-FFF2-40B4-BE49-F238E27FC236}">
                <a16:creationId xmlns:a16="http://schemas.microsoft.com/office/drawing/2014/main" id="{3CC7F4FC-7331-7B49-C874-991403617788}"/>
              </a:ext>
            </a:extLst>
          </p:cNvPr>
          <p:cNvSpPr>
            <a:spLocks noGrp="1"/>
          </p:cNvSpPr>
          <p:nvPr>
            <p:ph idx="1"/>
          </p:nvPr>
        </p:nvSpPr>
        <p:spPr/>
        <p:txBody>
          <a:bodyPr/>
          <a:lstStyle/>
          <a:p>
            <a:r>
              <a:rPr lang="en-US" dirty="0"/>
              <a:t>The SVR had an above average prediction percentage at just over 68% which is better than the original run of the algorithm</a:t>
            </a:r>
          </a:p>
          <a:p>
            <a:r>
              <a:rPr lang="en-US" dirty="0"/>
              <a:t>The Neural Network algorithm’s prediction average prediction error percentage of just over 16% this shows surprising accuracy when compared to the SVR. </a:t>
            </a:r>
          </a:p>
          <a:p>
            <a:r>
              <a:rPr lang="en-US" dirty="0"/>
              <a:t>The mean squared error of the neural network is 5.38 which is higher than the ideal value of 0, but it is very low showing predictions are close to the actual values.</a:t>
            </a:r>
          </a:p>
        </p:txBody>
      </p:sp>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p:txBody>
          <a:bodyPr/>
          <a:lstStyle/>
          <a:p>
            <a:r>
              <a:rPr lang="en-US" dirty="0"/>
              <a:t>Final overview</a:t>
            </a:r>
          </a:p>
        </p:txBody>
      </p:sp>
    </p:spTree>
    <p:extLst>
      <p:ext uri="{BB962C8B-B14F-4D97-AF65-F5344CB8AC3E}">
        <p14:creationId xmlns:p14="http://schemas.microsoft.com/office/powerpoint/2010/main" val="1169930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B0EC6D-03DD-4CEE-9979-34A964DCA45D}"/>
              </a:ext>
            </a:extLst>
          </p:cNvPr>
          <p:cNvSpPr>
            <a:spLocks noGrp="1"/>
          </p:cNvSpPr>
          <p:nvPr>
            <p:ph type="title"/>
          </p:nvPr>
        </p:nvSpPr>
        <p:spPr/>
        <p:txBody>
          <a:bodyPr/>
          <a:lstStyle/>
          <a:p>
            <a:r>
              <a:rPr lang="en-US" dirty="0"/>
              <a:t>Thank you</a:t>
            </a:r>
          </a:p>
        </p:txBody>
      </p:sp>
      <p:pic>
        <p:nvPicPr>
          <p:cNvPr id="10" name="Picture Placeholder 9" descr="cityscape">
            <a:extLst>
              <a:ext uri="{FF2B5EF4-FFF2-40B4-BE49-F238E27FC236}">
                <a16:creationId xmlns:a16="http://schemas.microsoft.com/office/drawing/2014/main" id="{3A7EDB62-3E60-F44C-AE34-9495623E004A}"/>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t="13043" b="13043"/>
          <a:stretch/>
        </p:blipFill>
        <p:spPr/>
      </p:pic>
    </p:spTree>
    <p:extLst>
      <p:ext uri="{BB962C8B-B14F-4D97-AF65-F5344CB8AC3E}">
        <p14:creationId xmlns:p14="http://schemas.microsoft.com/office/powerpoint/2010/main" val="2928802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4C2A7-EC84-4D8C-9CA2-F6AE46F51FB6}"/>
              </a:ext>
            </a:extLst>
          </p:cNvPr>
          <p:cNvSpPr>
            <a:spLocks noGrp="1"/>
          </p:cNvSpPr>
          <p:nvPr>
            <p:ph type="title"/>
          </p:nvPr>
        </p:nvSpPr>
        <p:spPr/>
        <p:txBody>
          <a:bodyPr/>
          <a:lstStyle/>
          <a:p>
            <a:r>
              <a:rPr lang="en-US" dirty="0"/>
              <a:t>Let’s talk variables</a:t>
            </a:r>
          </a:p>
        </p:txBody>
      </p:sp>
      <p:sp>
        <p:nvSpPr>
          <p:cNvPr id="3" name="Text Placeholder 2">
            <a:extLst>
              <a:ext uri="{FF2B5EF4-FFF2-40B4-BE49-F238E27FC236}">
                <a16:creationId xmlns:a16="http://schemas.microsoft.com/office/drawing/2014/main" id="{56960426-AAA6-4126-93AF-30F7DEE010A4}"/>
              </a:ext>
            </a:extLst>
          </p:cNvPr>
          <p:cNvSpPr>
            <a:spLocks noGrp="1"/>
          </p:cNvSpPr>
          <p:nvPr>
            <p:ph type="body" idx="1"/>
          </p:nvPr>
        </p:nvSpPr>
        <p:spPr>
          <a:xfrm>
            <a:off x="2139388" y="1154832"/>
            <a:ext cx="7900525" cy="5703168"/>
          </a:xfrm>
        </p:spPr>
        <p:txBody>
          <a:bodyPr/>
          <a:lstStyle/>
          <a:p>
            <a:pPr algn="l"/>
            <a:r>
              <a:rPr lang="en-US" sz="2000" dirty="0"/>
              <a:t>Crime: per capita crime rate by town</a:t>
            </a:r>
          </a:p>
          <a:p>
            <a:pPr algn="l"/>
            <a:r>
              <a:rPr lang="en-US" sz="2000" dirty="0"/>
              <a:t>Zone: proportion of residential land zoned for lots over 25,000 </a:t>
            </a:r>
            <a:r>
              <a:rPr lang="en-US" sz="2000" dirty="0" err="1"/>
              <a:t>sq.ft</a:t>
            </a:r>
            <a:r>
              <a:rPr lang="en-US" sz="2000" dirty="0"/>
              <a:t>.</a:t>
            </a:r>
          </a:p>
          <a:p>
            <a:pPr algn="l"/>
            <a:r>
              <a:rPr lang="en-US" sz="2000" dirty="0"/>
              <a:t>Indus: proportion of non-retail business acres per town</a:t>
            </a:r>
          </a:p>
          <a:p>
            <a:pPr algn="l"/>
            <a:r>
              <a:rPr lang="en-US" sz="2000" dirty="0"/>
              <a:t>River: Charles River dummy variable (=1 if tract bounds river; 0 otherwise)</a:t>
            </a:r>
          </a:p>
          <a:p>
            <a:pPr algn="l"/>
            <a:r>
              <a:rPr lang="en-US" sz="2000" dirty="0" err="1"/>
              <a:t>Nox</a:t>
            </a:r>
            <a:r>
              <a:rPr lang="en-US" sz="2000" dirty="0"/>
              <a:t>: nitric oxides concentration (parts per 10 million)</a:t>
            </a:r>
          </a:p>
          <a:p>
            <a:pPr algn="l"/>
            <a:r>
              <a:rPr lang="en-US" sz="2000" dirty="0" err="1"/>
              <a:t>Room_num</a:t>
            </a:r>
            <a:r>
              <a:rPr lang="en-US" sz="2000" dirty="0"/>
              <a:t>: average number of rooms per dwelling</a:t>
            </a:r>
          </a:p>
          <a:p>
            <a:pPr algn="l"/>
            <a:r>
              <a:rPr lang="en-US" sz="2000" dirty="0"/>
              <a:t>Owner: proportion of owner-occupied units built prior to 1940</a:t>
            </a:r>
          </a:p>
          <a:p>
            <a:pPr algn="l"/>
            <a:r>
              <a:rPr lang="en-US" sz="2000" dirty="0"/>
              <a:t>Distance: weighted distances to five Boston employment centers</a:t>
            </a:r>
          </a:p>
          <a:p>
            <a:pPr algn="l"/>
            <a:r>
              <a:rPr lang="en-US" sz="2000" dirty="0"/>
              <a:t>Highway: index of accessibility to radial highways</a:t>
            </a:r>
          </a:p>
          <a:p>
            <a:pPr algn="l"/>
            <a:r>
              <a:rPr lang="en-US" sz="2000" dirty="0"/>
              <a:t>Tax: full-value property-tax rate per $10,000</a:t>
            </a:r>
          </a:p>
          <a:p>
            <a:pPr algn="l"/>
            <a:r>
              <a:rPr lang="en-US" sz="2000" dirty="0"/>
              <a:t>Teacher: pupil-teacher ratio by town</a:t>
            </a:r>
          </a:p>
          <a:p>
            <a:pPr algn="l"/>
            <a:r>
              <a:rPr lang="en-US" sz="2000" dirty="0" err="1"/>
              <a:t>Lstat</a:t>
            </a:r>
            <a:r>
              <a:rPr lang="en-US" sz="2000" dirty="0"/>
              <a:t> % lower status of the population</a:t>
            </a:r>
          </a:p>
          <a:p>
            <a:pPr algn="l"/>
            <a:r>
              <a:rPr lang="en-US" sz="2000" dirty="0" err="1"/>
              <a:t>Medv</a:t>
            </a:r>
            <a:r>
              <a:rPr lang="en-US" sz="2000" dirty="0"/>
              <a:t>: Median value of owner-occupied homes in $1000’s</a:t>
            </a:r>
          </a:p>
        </p:txBody>
      </p:sp>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a:lstStyle/>
          <a:p>
            <a:fld id="{9EC71654-96A5-4280-94F3-931C61A9F92C}" type="slidenum">
              <a:rPr lang="en-US" smtClean="0"/>
              <a:pPr/>
              <a:t>2</a:t>
            </a:fld>
            <a:endParaRPr lang="en-US" dirty="0"/>
          </a:p>
        </p:txBody>
      </p:sp>
    </p:spTree>
    <p:extLst>
      <p:ext uri="{BB962C8B-B14F-4D97-AF65-F5344CB8AC3E}">
        <p14:creationId xmlns:p14="http://schemas.microsoft.com/office/powerpoint/2010/main" val="3187533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A22239-A771-84F8-DE44-4AE005D5CF09}"/>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noProof="0" smtClean="0"/>
              <a:pPr>
                <a:spcAft>
                  <a:spcPts val="600"/>
                </a:spcAft>
              </a:pPr>
              <a:t>3</a:t>
            </a:fld>
            <a:endParaRPr lang="en-US" noProof="0"/>
          </a:p>
        </p:txBody>
      </p:sp>
      <p:pic>
        <p:nvPicPr>
          <p:cNvPr id="11" name="Content Placeholder 10">
            <a:extLst>
              <a:ext uri="{FF2B5EF4-FFF2-40B4-BE49-F238E27FC236}">
                <a16:creationId xmlns:a16="http://schemas.microsoft.com/office/drawing/2014/main" id="{9140CEDB-5F0F-1A6B-172A-B7C5F355D682}"/>
              </a:ext>
            </a:extLst>
          </p:cNvPr>
          <p:cNvPicPr>
            <a:picLocks noGrp="1" noChangeAspect="1"/>
          </p:cNvPicPr>
          <p:nvPr>
            <p:ph idx="1"/>
          </p:nvPr>
        </p:nvPicPr>
        <p:blipFill>
          <a:blip r:embed="rId2"/>
          <a:stretch>
            <a:fillRect/>
          </a:stretch>
        </p:blipFill>
        <p:spPr>
          <a:xfrm>
            <a:off x="600882" y="1612441"/>
            <a:ext cx="9515085" cy="4397814"/>
          </a:xfrm>
        </p:spPr>
      </p:pic>
      <p:sp>
        <p:nvSpPr>
          <p:cNvPr id="16" name="Title 3">
            <a:extLst>
              <a:ext uri="{FF2B5EF4-FFF2-40B4-BE49-F238E27FC236}">
                <a16:creationId xmlns:a16="http://schemas.microsoft.com/office/drawing/2014/main" id="{E6FBD62B-2C50-AE19-A912-3AA7EB9B17F1}"/>
              </a:ext>
            </a:extLst>
          </p:cNvPr>
          <p:cNvSpPr>
            <a:spLocks noGrp="1"/>
          </p:cNvSpPr>
          <p:nvPr>
            <p:ph type="title"/>
          </p:nvPr>
        </p:nvSpPr>
        <p:spPr>
          <a:xfrm>
            <a:off x="515938" y="246621"/>
            <a:ext cx="11150600" cy="920336"/>
          </a:xfrm>
        </p:spPr>
        <p:txBody>
          <a:bodyPr/>
          <a:lstStyle/>
          <a:p>
            <a:r>
              <a:rPr lang="en-US" dirty="0"/>
              <a:t>Head and tail of data</a:t>
            </a:r>
          </a:p>
        </p:txBody>
      </p:sp>
    </p:spTree>
    <p:extLst>
      <p:ext uri="{BB962C8B-B14F-4D97-AF65-F5344CB8AC3E}">
        <p14:creationId xmlns:p14="http://schemas.microsoft.com/office/powerpoint/2010/main" val="2732263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50A6EC-B1DE-AC14-89C2-FF474F6EBC63}"/>
              </a:ext>
            </a:extLst>
          </p:cNvPr>
          <p:cNvSpPr>
            <a:spLocks noGrp="1"/>
          </p:cNvSpPr>
          <p:nvPr>
            <p:ph type="sldNum" sz="quarter" idx="12"/>
          </p:nvPr>
        </p:nvSpPr>
        <p:spPr/>
        <p:txBody>
          <a:bodyPr/>
          <a:lstStyle/>
          <a:p>
            <a:fld id="{9EC71654-96A5-4280-94F3-931C61A9F92C}" type="slidenum">
              <a:rPr lang="en-US" noProof="0" smtClean="0"/>
              <a:pPr/>
              <a:t>4</a:t>
            </a:fld>
            <a:endParaRPr lang="en-US" noProof="0" dirty="0"/>
          </a:p>
        </p:txBody>
      </p:sp>
      <p:pic>
        <p:nvPicPr>
          <p:cNvPr id="6" name="Content Placeholder 5">
            <a:extLst>
              <a:ext uri="{FF2B5EF4-FFF2-40B4-BE49-F238E27FC236}">
                <a16:creationId xmlns:a16="http://schemas.microsoft.com/office/drawing/2014/main" id="{336127D8-AD27-D0E5-9A58-B4606175A6BD}"/>
              </a:ext>
            </a:extLst>
          </p:cNvPr>
          <p:cNvPicPr>
            <a:picLocks noGrp="1" noChangeAspect="1"/>
          </p:cNvPicPr>
          <p:nvPr>
            <p:ph idx="1"/>
          </p:nvPr>
        </p:nvPicPr>
        <p:blipFill>
          <a:blip r:embed="rId2"/>
          <a:stretch>
            <a:fillRect/>
          </a:stretch>
        </p:blipFill>
        <p:spPr>
          <a:xfrm>
            <a:off x="382818" y="2683240"/>
            <a:ext cx="11283719" cy="3013022"/>
          </a:xfrm>
        </p:spPr>
      </p:pic>
      <p:sp>
        <p:nvSpPr>
          <p:cNvPr id="4" name="Title 3">
            <a:extLst>
              <a:ext uri="{FF2B5EF4-FFF2-40B4-BE49-F238E27FC236}">
                <a16:creationId xmlns:a16="http://schemas.microsoft.com/office/drawing/2014/main" id="{9C4FC7AE-8DB5-558A-0839-3A0556C6C94C}"/>
              </a:ext>
            </a:extLst>
          </p:cNvPr>
          <p:cNvSpPr>
            <a:spLocks noGrp="1"/>
          </p:cNvSpPr>
          <p:nvPr>
            <p:ph type="title"/>
          </p:nvPr>
        </p:nvSpPr>
        <p:spPr/>
        <p:txBody>
          <a:bodyPr/>
          <a:lstStyle/>
          <a:p>
            <a:r>
              <a:rPr lang="en-US" dirty="0"/>
              <a:t>Summary statistics</a:t>
            </a:r>
          </a:p>
        </p:txBody>
      </p:sp>
    </p:spTree>
    <p:extLst>
      <p:ext uri="{BB962C8B-B14F-4D97-AF65-F5344CB8AC3E}">
        <p14:creationId xmlns:p14="http://schemas.microsoft.com/office/powerpoint/2010/main" val="3695692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Correlation Matrix</a:t>
            </a:r>
          </a:p>
        </p:txBody>
      </p:sp>
      <p:sp>
        <p:nvSpPr>
          <p:cNvPr id="4" name="Slide Number Placeholder 3"/>
          <p:cNvSpPr>
            <a:spLocks noGrp="1"/>
          </p:cNvSpPr>
          <p:nvPr>
            <p:ph type="sldNum" sz="quarter" idx="12"/>
          </p:nvPr>
        </p:nvSpPr>
        <p:spPr/>
        <p:txBody>
          <a:bodyPr/>
          <a:lstStyle/>
          <a:p>
            <a:r>
              <a:rPr lang="en-US" dirty="0"/>
              <a:t>9</a:t>
            </a:r>
          </a:p>
        </p:txBody>
      </p:sp>
      <p:pic>
        <p:nvPicPr>
          <p:cNvPr id="3" name="Picture 2">
            <a:extLst>
              <a:ext uri="{FF2B5EF4-FFF2-40B4-BE49-F238E27FC236}">
                <a16:creationId xmlns:a16="http://schemas.microsoft.com/office/drawing/2014/main" id="{D473447F-9E51-5A00-09C5-19B6306AA5D9}"/>
              </a:ext>
            </a:extLst>
          </p:cNvPr>
          <p:cNvPicPr>
            <a:picLocks noChangeAspect="1"/>
          </p:cNvPicPr>
          <p:nvPr/>
        </p:nvPicPr>
        <p:blipFill>
          <a:blip r:embed="rId3"/>
          <a:stretch>
            <a:fillRect/>
          </a:stretch>
        </p:blipFill>
        <p:spPr>
          <a:xfrm>
            <a:off x="1379095" y="1166957"/>
            <a:ext cx="8161443" cy="5477961"/>
          </a:xfrm>
          <a:prstGeom prst="rect">
            <a:avLst/>
          </a:prstGeom>
        </p:spPr>
      </p:pic>
    </p:spTree>
    <p:extLst>
      <p:ext uri="{BB962C8B-B14F-4D97-AF65-F5344CB8AC3E}">
        <p14:creationId xmlns:p14="http://schemas.microsoft.com/office/powerpoint/2010/main" val="603160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363696" y="6455739"/>
            <a:ext cx="294460" cy="187367"/>
          </a:xfrm>
        </p:spPr>
        <p:txBody>
          <a:bodyPr vert="horz" lIns="0" tIns="0" rIns="0" bIns="0" rtlCol="0" anchor="ctr">
            <a:normAutofit/>
          </a:bodyPr>
          <a:lstStyle/>
          <a:p>
            <a:pPr>
              <a:spcAft>
                <a:spcPts val="600"/>
              </a:spcAft>
            </a:pPr>
            <a:r>
              <a:rPr lang="en-US"/>
              <a:t>9</a:t>
            </a:r>
          </a:p>
        </p:txBody>
      </p:sp>
      <p:sp>
        <p:nvSpPr>
          <p:cNvPr id="2" name="TextBox 1">
            <a:extLst>
              <a:ext uri="{FF2B5EF4-FFF2-40B4-BE49-F238E27FC236}">
                <a16:creationId xmlns:a16="http://schemas.microsoft.com/office/drawing/2014/main" id="{C76643A5-3651-AE6D-1D0C-295496068845}"/>
              </a:ext>
            </a:extLst>
          </p:cNvPr>
          <p:cNvSpPr txBox="1"/>
          <p:nvPr/>
        </p:nvSpPr>
        <p:spPr>
          <a:xfrm>
            <a:off x="515938" y="1825625"/>
            <a:ext cx="5503862" cy="435133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800"/>
              <a:t>Support Vector Regression Model was chosen to help predict housing costs in Boston. This is how we went about training the algorithm:</a:t>
            </a:r>
          </a:p>
        </p:txBody>
      </p:sp>
      <p:pic>
        <p:nvPicPr>
          <p:cNvPr id="5" name="Picture 4" descr="Graphical user interface, text, application&#10;&#10;Description automatically generated">
            <a:extLst>
              <a:ext uri="{FF2B5EF4-FFF2-40B4-BE49-F238E27FC236}">
                <a16:creationId xmlns:a16="http://schemas.microsoft.com/office/drawing/2014/main" id="{18536228-8407-60C7-44BB-03AA1DA03530}"/>
              </a:ext>
            </a:extLst>
          </p:cNvPr>
          <p:cNvPicPr>
            <a:picLocks noChangeAspect="1"/>
          </p:cNvPicPr>
          <p:nvPr/>
        </p:nvPicPr>
        <p:blipFill>
          <a:blip r:embed="rId3"/>
          <a:stretch>
            <a:fillRect/>
          </a:stretch>
        </p:blipFill>
        <p:spPr>
          <a:xfrm>
            <a:off x="6558029" y="1825625"/>
            <a:ext cx="4409942" cy="4351338"/>
          </a:xfrm>
          <a:prstGeom prst="rect">
            <a:avLst/>
          </a:prstGeom>
          <a:noFill/>
        </p:spPr>
      </p:pic>
      <p:sp>
        <p:nvSpPr>
          <p:cNvPr id="7" name="Title 1"/>
          <p:cNvSpPr>
            <a:spLocks noGrp="1"/>
          </p:cNvSpPr>
          <p:nvPr>
            <p:ph type="title"/>
          </p:nvPr>
        </p:nvSpPr>
        <p:spPr>
          <a:xfrm>
            <a:off x="515938" y="246621"/>
            <a:ext cx="11150600" cy="920336"/>
          </a:xfrm>
        </p:spPr>
        <p:txBody>
          <a:bodyPr vert="horz" lIns="0" tIns="0" rIns="0" bIns="0" rtlCol="0" anchor="b">
            <a:normAutofit/>
          </a:bodyPr>
          <a:lstStyle/>
          <a:p>
            <a:r>
              <a:rPr lang="en-US" b="1" kern="1200" cap="all" baseline="0">
                <a:latin typeface="+mj-lt"/>
                <a:ea typeface="+mj-ea"/>
                <a:cs typeface="+mj-cs"/>
              </a:rPr>
              <a:t>Supervised Machine learning algorithm</a:t>
            </a:r>
          </a:p>
        </p:txBody>
      </p:sp>
    </p:spTree>
    <p:extLst>
      <p:ext uri="{BB962C8B-B14F-4D97-AF65-F5344CB8AC3E}">
        <p14:creationId xmlns:p14="http://schemas.microsoft.com/office/powerpoint/2010/main" val="688656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4DE13E-5129-BC9F-4528-A1713D9327B8}"/>
              </a:ext>
            </a:extLst>
          </p:cNvPr>
          <p:cNvSpPr>
            <a:spLocks noGrp="1"/>
          </p:cNvSpPr>
          <p:nvPr>
            <p:ph type="sldNum" sz="quarter" idx="12"/>
          </p:nvPr>
        </p:nvSpPr>
        <p:spPr/>
        <p:txBody>
          <a:bodyPr/>
          <a:lstStyle/>
          <a:p>
            <a:fld id="{9EC71654-96A5-4280-94F3-931C61A9F92C}" type="slidenum">
              <a:rPr lang="en-US" noProof="0" smtClean="0"/>
              <a:pPr/>
              <a:t>7</a:t>
            </a:fld>
            <a:endParaRPr lang="en-US" noProof="0" dirty="0"/>
          </a:p>
        </p:txBody>
      </p:sp>
      <p:sp>
        <p:nvSpPr>
          <p:cNvPr id="3" name="Content Placeholder 2">
            <a:extLst>
              <a:ext uri="{FF2B5EF4-FFF2-40B4-BE49-F238E27FC236}">
                <a16:creationId xmlns:a16="http://schemas.microsoft.com/office/drawing/2014/main" id="{2C594DD2-DEE2-B2AC-6396-C1FBBBA921C7}"/>
              </a:ext>
            </a:extLst>
          </p:cNvPr>
          <p:cNvSpPr>
            <a:spLocks noGrp="1"/>
          </p:cNvSpPr>
          <p:nvPr>
            <p:ph sz="half" idx="1"/>
          </p:nvPr>
        </p:nvSpPr>
        <p:spPr/>
        <p:txBody>
          <a:bodyPr/>
          <a:lstStyle/>
          <a:p>
            <a:r>
              <a:rPr lang="en-US" dirty="0"/>
              <a:t>After tuning the kernel, Epsilon, C, and Degree the model score increased by over 60% </a:t>
            </a:r>
          </a:p>
        </p:txBody>
      </p:sp>
      <p:pic>
        <p:nvPicPr>
          <p:cNvPr id="7" name="Content Placeholder 6">
            <a:extLst>
              <a:ext uri="{FF2B5EF4-FFF2-40B4-BE49-F238E27FC236}">
                <a16:creationId xmlns:a16="http://schemas.microsoft.com/office/drawing/2014/main" id="{8FA47C4B-A866-6D10-80CF-C41AD20C55E1}"/>
              </a:ext>
            </a:extLst>
          </p:cNvPr>
          <p:cNvPicPr>
            <a:picLocks noGrp="1" noChangeAspect="1"/>
          </p:cNvPicPr>
          <p:nvPr>
            <p:ph sz="half" idx="2"/>
          </p:nvPr>
        </p:nvPicPr>
        <p:blipFill>
          <a:blip r:embed="rId2"/>
          <a:stretch>
            <a:fillRect/>
          </a:stretch>
        </p:blipFill>
        <p:spPr>
          <a:xfrm>
            <a:off x="6001646" y="1166957"/>
            <a:ext cx="4921830" cy="5323211"/>
          </a:xfrm>
        </p:spPr>
      </p:pic>
      <p:sp>
        <p:nvSpPr>
          <p:cNvPr id="5" name="Title 4">
            <a:extLst>
              <a:ext uri="{FF2B5EF4-FFF2-40B4-BE49-F238E27FC236}">
                <a16:creationId xmlns:a16="http://schemas.microsoft.com/office/drawing/2014/main" id="{1226188E-6B40-0123-8D81-1FF3B943179A}"/>
              </a:ext>
            </a:extLst>
          </p:cNvPr>
          <p:cNvSpPr>
            <a:spLocks noGrp="1"/>
          </p:cNvSpPr>
          <p:nvPr>
            <p:ph type="title"/>
          </p:nvPr>
        </p:nvSpPr>
        <p:spPr/>
        <p:txBody>
          <a:bodyPr/>
          <a:lstStyle/>
          <a:p>
            <a:r>
              <a:rPr lang="en-US" dirty="0"/>
              <a:t>Support Vector Regression Continued</a:t>
            </a:r>
          </a:p>
        </p:txBody>
      </p:sp>
    </p:spTree>
    <p:extLst>
      <p:ext uri="{BB962C8B-B14F-4D97-AF65-F5344CB8AC3E}">
        <p14:creationId xmlns:p14="http://schemas.microsoft.com/office/powerpoint/2010/main" val="2472886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595441-DE93-AD70-24AF-AFF54C9A17EA}"/>
              </a:ext>
            </a:extLst>
          </p:cNvPr>
          <p:cNvSpPr>
            <a:spLocks noGrp="1"/>
          </p:cNvSpPr>
          <p:nvPr>
            <p:ph type="sldNum" sz="quarter" idx="12"/>
          </p:nvPr>
        </p:nvSpPr>
        <p:spPr/>
        <p:txBody>
          <a:bodyPr/>
          <a:lstStyle/>
          <a:p>
            <a:fld id="{9EC71654-96A5-4280-94F3-931C61A9F92C}" type="slidenum">
              <a:rPr lang="en-US" noProof="0" smtClean="0"/>
              <a:pPr/>
              <a:t>8</a:t>
            </a:fld>
            <a:endParaRPr lang="en-US" noProof="0" dirty="0"/>
          </a:p>
        </p:txBody>
      </p:sp>
      <p:sp>
        <p:nvSpPr>
          <p:cNvPr id="3" name="Text Placeholder 2">
            <a:extLst>
              <a:ext uri="{FF2B5EF4-FFF2-40B4-BE49-F238E27FC236}">
                <a16:creationId xmlns:a16="http://schemas.microsoft.com/office/drawing/2014/main" id="{45FF27C8-7815-A32B-68E5-B9308AF5206D}"/>
              </a:ext>
            </a:extLst>
          </p:cNvPr>
          <p:cNvSpPr>
            <a:spLocks noGrp="1"/>
          </p:cNvSpPr>
          <p:nvPr>
            <p:ph type="body" idx="1"/>
          </p:nvPr>
        </p:nvSpPr>
        <p:spPr/>
        <p:txBody>
          <a:bodyPr/>
          <a:lstStyle/>
          <a:p>
            <a:r>
              <a:rPr lang="en-US" dirty="0"/>
              <a:t>Before tuning</a:t>
            </a:r>
          </a:p>
        </p:txBody>
      </p:sp>
      <p:pic>
        <p:nvPicPr>
          <p:cNvPr id="7" name="Content Placeholder 6">
            <a:extLst>
              <a:ext uri="{FF2B5EF4-FFF2-40B4-BE49-F238E27FC236}">
                <a16:creationId xmlns:a16="http://schemas.microsoft.com/office/drawing/2014/main" id="{B495E6FD-0A22-7E2A-DAA1-A9D6A5B48F5E}"/>
              </a:ext>
            </a:extLst>
          </p:cNvPr>
          <p:cNvPicPr>
            <a:picLocks noGrp="1" noChangeAspect="1"/>
          </p:cNvPicPr>
          <p:nvPr>
            <p:ph sz="half" idx="2"/>
          </p:nvPr>
        </p:nvPicPr>
        <p:blipFill>
          <a:blip r:embed="rId2"/>
          <a:stretch>
            <a:fillRect/>
          </a:stretch>
        </p:blipFill>
        <p:spPr>
          <a:xfrm>
            <a:off x="1102029" y="2849909"/>
            <a:ext cx="3985605" cy="2994920"/>
          </a:xfrm>
        </p:spPr>
      </p:pic>
      <p:sp>
        <p:nvSpPr>
          <p:cNvPr id="4" name="Text Placeholder 3">
            <a:extLst>
              <a:ext uri="{FF2B5EF4-FFF2-40B4-BE49-F238E27FC236}">
                <a16:creationId xmlns:a16="http://schemas.microsoft.com/office/drawing/2014/main" id="{6D10E290-C551-ABE9-69E6-8E217A8F93D5}"/>
              </a:ext>
            </a:extLst>
          </p:cNvPr>
          <p:cNvSpPr>
            <a:spLocks noGrp="1"/>
          </p:cNvSpPr>
          <p:nvPr>
            <p:ph type="body" sz="quarter" idx="3"/>
          </p:nvPr>
        </p:nvSpPr>
        <p:spPr/>
        <p:txBody>
          <a:bodyPr/>
          <a:lstStyle/>
          <a:p>
            <a:r>
              <a:rPr lang="en-US" dirty="0"/>
              <a:t>After tuning</a:t>
            </a:r>
          </a:p>
        </p:txBody>
      </p:sp>
      <p:pic>
        <p:nvPicPr>
          <p:cNvPr id="9" name="Content Placeholder 8">
            <a:extLst>
              <a:ext uri="{FF2B5EF4-FFF2-40B4-BE49-F238E27FC236}">
                <a16:creationId xmlns:a16="http://schemas.microsoft.com/office/drawing/2014/main" id="{84009AD6-5C29-E225-86FE-2D4F832EFA40}"/>
              </a:ext>
            </a:extLst>
          </p:cNvPr>
          <p:cNvPicPr>
            <a:picLocks noGrp="1" noChangeAspect="1"/>
          </p:cNvPicPr>
          <p:nvPr>
            <p:ph sz="quarter" idx="4"/>
          </p:nvPr>
        </p:nvPicPr>
        <p:blipFill>
          <a:blip r:embed="rId3"/>
          <a:stretch>
            <a:fillRect/>
          </a:stretch>
        </p:blipFill>
        <p:spPr>
          <a:xfrm>
            <a:off x="6740508" y="2918495"/>
            <a:ext cx="4046571" cy="2857748"/>
          </a:xfrm>
        </p:spPr>
      </p:pic>
      <p:sp>
        <p:nvSpPr>
          <p:cNvPr id="5" name="Title 4">
            <a:extLst>
              <a:ext uri="{FF2B5EF4-FFF2-40B4-BE49-F238E27FC236}">
                <a16:creationId xmlns:a16="http://schemas.microsoft.com/office/drawing/2014/main" id="{48F4BCFA-1333-0B94-5087-1FF6FB42C6B5}"/>
              </a:ext>
            </a:extLst>
          </p:cNvPr>
          <p:cNvSpPr>
            <a:spLocks noGrp="1"/>
          </p:cNvSpPr>
          <p:nvPr>
            <p:ph type="title"/>
          </p:nvPr>
        </p:nvSpPr>
        <p:spPr/>
        <p:txBody>
          <a:bodyPr/>
          <a:lstStyle/>
          <a:p>
            <a:r>
              <a:rPr lang="en-US" dirty="0"/>
              <a:t>Visual comparison of model</a:t>
            </a:r>
          </a:p>
        </p:txBody>
      </p:sp>
    </p:spTree>
    <p:extLst>
      <p:ext uri="{BB962C8B-B14F-4D97-AF65-F5344CB8AC3E}">
        <p14:creationId xmlns:p14="http://schemas.microsoft.com/office/powerpoint/2010/main" val="2200345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Neural network algorithm info</a:t>
            </a:r>
          </a:p>
        </p:txBody>
      </p:sp>
      <p:sp>
        <p:nvSpPr>
          <p:cNvPr id="4" name="Slide Number Placeholder 3"/>
          <p:cNvSpPr>
            <a:spLocks noGrp="1"/>
          </p:cNvSpPr>
          <p:nvPr>
            <p:ph type="sldNum" sz="quarter" idx="12"/>
          </p:nvPr>
        </p:nvSpPr>
        <p:spPr/>
        <p:txBody>
          <a:bodyPr/>
          <a:lstStyle/>
          <a:p>
            <a:r>
              <a:rPr lang="en-US" dirty="0"/>
              <a:t>9</a:t>
            </a:r>
          </a:p>
        </p:txBody>
      </p:sp>
      <p:pic>
        <p:nvPicPr>
          <p:cNvPr id="5" name="Picture 4">
            <a:extLst>
              <a:ext uri="{FF2B5EF4-FFF2-40B4-BE49-F238E27FC236}">
                <a16:creationId xmlns:a16="http://schemas.microsoft.com/office/drawing/2014/main" id="{78EA16D1-EE17-C762-BCDB-60D7869DDC6B}"/>
              </a:ext>
            </a:extLst>
          </p:cNvPr>
          <p:cNvPicPr>
            <a:picLocks noChangeAspect="1"/>
          </p:cNvPicPr>
          <p:nvPr/>
        </p:nvPicPr>
        <p:blipFill>
          <a:blip r:embed="rId3"/>
          <a:stretch>
            <a:fillRect/>
          </a:stretch>
        </p:blipFill>
        <p:spPr>
          <a:xfrm>
            <a:off x="1973179" y="1226628"/>
            <a:ext cx="6831966" cy="5553975"/>
          </a:xfrm>
          <a:prstGeom prst="rect">
            <a:avLst/>
          </a:prstGeom>
        </p:spPr>
      </p:pic>
    </p:spTree>
    <p:extLst>
      <p:ext uri="{BB962C8B-B14F-4D97-AF65-F5344CB8AC3E}">
        <p14:creationId xmlns:p14="http://schemas.microsoft.com/office/powerpoint/2010/main" val="1317404651"/>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B0C07E3D-60A7-4F4E-8208-D9CCD01982CB}">
  <ds:schemaRefs>
    <ds:schemaRef ds:uri="http://schemas.microsoft.com/sharepoint/v3/contenttype/forms"/>
  </ds:schemaRefs>
</ds:datastoreItem>
</file>

<file path=customXml/itemProps2.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EA9B47F-3DD8-4645-81DC-B88780643C07}">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Blue spheres presentation</Template>
  <TotalTime>257</TotalTime>
  <Words>372</Words>
  <Application>Microsoft Office PowerPoint</Application>
  <PresentationFormat>Widescreen</PresentationFormat>
  <Paragraphs>68</Paragraphs>
  <Slides>16</Slides>
  <Notes>9</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Corbel</vt:lpstr>
      <vt:lpstr>Office Theme</vt:lpstr>
      <vt:lpstr>Boston Home Pricing Prediction</vt:lpstr>
      <vt:lpstr>Let’s talk variables</vt:lpstr>
      <vt:lpstr>Head and tail of data</vt:lpstr>
      <vt:lpstr>Summary statistics</vt:lpstr>
      <vt:lpstr>Correlation Matrix</vt:lpstr>
      <vt:lpstr>Supervised Machine learning algorithm</vt:lpstr>
      <vt:lpstr>Support Vector Regression Continued</vt:lpstr>
      <vt:lpstr>Visual comparison of model</vt:lpstr>
      <vt:lpstr>Neural network algorithm info</vt:lpstr>
      <vt:lpstr>Neural network algorithm info continued</vt:lpstr>
      <vt:lpstr>Nn loss comparision</vt:lpstr>
      <vt:lpstr>Neural network predictions</vt:lpstr>
      <vt:lpstr>Prediction Comparison breakdown</vt:lpstr>
      <vt:lpstr>Comparison of models</vt:lpstr>
      <vt:lpstr>Final overview</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Boston Home Pricing Prediction</dc:title>
  <dc:creator>Kamika Hughes</dc:creator>
  <cp:lastModifiedBy>Kamika Hughes</cp:lastModifiedBy>
  <cp:revision>3</cp:revision>
  <dcterms:created xsi:type="dcterms:W3CDTF">2022-12-14T21:23:41Z</dcterms:created>
  <dcterms:modified xsi:type="dcterms:W3CDTF">2022-12-17T04:02:36Z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